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ssistant" pitchFamily="2" charset="-79"/>
      <p:regular r:id="rId16"/>
      <p:bold r:id="rId17"/>
    </p:embeddedFont>
    <p:embeddedFont>
      <p:font typeface="Assistant Semi-Bold" panose="020B0604020202020204" charset="-79"/>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Hatton"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7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7342826" y="1508682"/>
            <a:ext cx="8503684" cy="7269637"/>
            <a:chOff x="0" y="0"/>
            <a:chExt cx="11338245" cy="9692849"/>
          </a:xfrm>
        </p:grpSpPr>
        <p:sp>
          <p:nvSpPr>
            <p:cNvPr id="3" name="AutoShape 3"/>
            <p:cNvSpPr/>
            <p:nvPr/>
          </p:nvSpPr>
          <p:spPr>
            <a:xfrm>
              <a:off x="0" y="8554755"/>
              <a:ext cx="11338245" cy="12865"/>
            </a:xfrm>
            <a:prstGeom prst="rect">
              <a:avLst/>
            </a:prstGeom>
            <a:solidFill>
              <a:srgbClr val="FBFDFF"/>
            </a:solidFill>
          </p:spPr>
        </p:sp>
        <p:sp>
          <p:nvSpPr>
            <p:cNvPr id="4" name="TextBox 4"/>
            <p:cNvSpPr txBox="1"/>
            <p:nvPr/>
          </p:nvSpPr>
          <p:spPr>
            <a:xfrm>
              <a:off x="0" y="1186489"/>
              <a:ext cx="11338245" cy="6694185"/>
            </a:xfrm>
            <a:prstGeom prst="rect">
              <a:avLst/>
            </a:prstGeom>
          </p:spPr>
          <p:txBody>
            <a:bodyPr lIns="0" tIns="0" rIns="0" bIns="0" rtlCol="0" anchor="t">
              <a:spAutoFit/>
            </a:bodyPr>
            <a:lstStyle/>
            <a:p>
              <a:pPr algn="l">
                <a:lnSpc>
                  <a:spcPts val="12814"/>
                </a:lnSpc>
              </a:pPr>
              <a:r>
                <a:rPr lang="en-US" sz="11649">
                  <a:solidFill>
                    <a:srgbClr val="FBFDFF"/>
                  </a:solidFill>
                  <a:latin typeface="Hatton"/>
                  <a:ea typeface="Hatton"/>
                  <a:cs typeface="Hatton"/>
                  <a:sym typeface="Hatton"/>
                </a:rPr>
                <a:t>Electronic</a:t>
              </a:r>
            </a:p>
            <a:p>
              <a:pPr algn="l">
                <a:lnSpc>
                  <a:spcPts val="12814"/>
                </a:lnSpc>
              </a:pPr>
              <a:r>
                <a:rPr lang="en-US" sz="11649">
                  <a:solidFill>
                    <a:srgbClr val="FBFDFF"/>
                  </a:solidFill>
                  <a:latin typeface="Hatton"/>
                  <a:ea typeface="Hatton"/>
                  <a:cs typeface="Hatton"/>
                  <a:sym typeface="Hatton"/>
                </a:rPr>
                <a:t>Medical</a:t>
              </a:r>
            </a:p>
            <a:p>
              <a:pPr marL="0" lvl="0" indent="0" algn="l">
                <a:lnSpc>
                  <a:spcPts val="12814"/>
                </a:lnSpc>
                <a:spcBef>
                  <a:spcPct val="0"/>
                </a:spcBef>
              </a:pPr>
              <a:r>
                <a:rPr lang="en-US" sz="11649">
                  <a:solidFill>
                    <a:srgbClr val="FBFDFF"/>
                  </a:solidFill>
                  <a:latin typeface="Hatton"/>
                  <a:ea typeface="Hatton"/>
                  <a:cs typeface="Hatton"/>
                  <a:sym typeface="Hatton"/>
                </a:rPr>
                <a:t>Records</a:t>
              </a:r>
            </a:p>
          </p:txBody>
        </p:sp>
        <p:sp>
          <p:nvSpPr>
            <p:cNvPr id="5" name="TextBox 5"/>
            <p:cNvSpPr txBox="1"/>
            <p:nvPr/>
          </p:nvSpPr>
          <p:spPr>
            <a:xfrm>
              <a:off x="0" y="-19050"/>
              <a:ext cx="11338245" cy="531457"/>
            </a:xfrm>
            <a:prstGeom prst="rect">
              <a:avLst/>
            </a:prstGeom>
          </p:spPr>
          <p:txBody>
            <a:bodyPr lIns="0" tIns="0" rIns="0" bIns="0" rtlCol="0" anchor="t">
              <a:spAutoFit/>
            </a:bodyPr>
            <a:lstStyle/>
            <a:p>
              <a:pPr marL="0" lvl="0" indent="0" algn="l">
                <a:lnSpc>
                  <a:spcPts val="3292"/>
                </a:lnSpc>
                <a:spcBef>
                  <a:spcPct val="0"/>
                </a:spcBef>
              </a:pPr>
              <a:endParaRPr/>
            </a:p>
          </p:txBody>
        </p:sp>
        <p:sp>
          <p:nvSpPr>
            <p:cNvPr id="6" name="TextBox 6"/>
            <p:cNvSpPr txBox="1"/>
            <p:nvPr/>
          </p:nvSpPr>
          <p:spPr>
            <a:xfrm>
              <a:off x="0" y="9222652"/>
              <a:ext cx="11338245" cy="470197"/>
            </a:xfrm>
            <a:prstGeom prst="rect">
              <a:avLst/>
            </a:prstGeom>
          </p:spPr>
          <p:txBody>
            <a:bodyPr lIns="0" tIns="0" rIns="0" bIns="0" rtlCol="0" anchor="t">
              <a:spAutoFit/>
            </a:bodyPr>
            <a:lstStyle/>
            <a:p>
              <a:pPr marL="0" lvl="0" indent="0" algn="l">
                <a:lnSpc>
                  <a:spcPts val="2897"/>
                </a:lnSpc>
                <a:spcBef>
                  <a:spcPct val="0"/>
                </a:spcBef>
              </a:pPr>
              <a:r>
                <a:rPr lang="en-US" sz="2228" b="1" u="none">
                  <a:solidFill>
                    <a:srgbClr val="FBFDFF"/>
                  </a:solidFill>
                  <a:latin typeface="Assistant Semi-Bold"/>
                  <a:ea typeface="Assistant Semi-Bold"/>
                  <a:cs typeface="Assistant Semi-Bold"/>
                  <a:sym typeface="Assistant Semi-Bold"/>
                </a:rPr>
                <a:t>Presented by Nate,Ghouse &amp; Karen Limited</a:t>
              </a:r>
            </a:p>
          </p:txBody>
        </p:sp>
      </p:grpSp>
      <p:sp>
        <p:nvSpPr>
          <p:cNvPr id="7" name="Freeform 7"/>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85859" y="2254469"/>
            <a:ext cx="5778062" cy="5778062"/>
          </a:xfrm>
          <a:custGeom>
            <a:avLst/>
            <a:gdLst/>
            <a:ahLst/>
            <a:cxnLst/>
            <a:rect l="l" t="t" r="r" b="b"/>
            <a:pathLst>
              <a:path w="5778062" h="5778062">
                <a:moveTo>
                  <a:pt x="0" y="0"/>
                </a:moveTo>
                <a:lnTo>
                  <a:pt x="5778063" y="0"/>
                </a:lnTo>
                <a:lnTo>
                  <a:pt x="5778063" y="5778062"/>
                </a:lnTo>
                <a:lnTo>
                  <a:pt x="0" y="5778062"/>
                </a:lnTo>
                <a:lnTo>
                  <a:pt x="0"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7BCC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5534" y="-332264"/>
            <a:ext cx="7301018" cy="10951527"/>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704" r="-62704"/>
              </a:stretch>
            </a:blipFill>
          </p:spPr>
        </p:sp>
      </p:grpSp>
      <p:sp>
        <p:nvSpPr>
          <p:cNvPr id="4" name="Freeform 4"/>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a:off x="8417459" y="9363075"/>
            <a:ext cx="7052185" cy="9525"/>
          </a:xfrm>
          <a:prstGeom prst="rect">
            <a:avLst/>
          </a:prstGeom>
          <a:solidFill>
            <a:srgbClr val="053D57"/>
          </a:solidFill>
        </p:spPr>
      </p:sp>
      <p:sp>
        <p:nvSpPr>
          <p:cNvPr id="6" name="TextBox 6"/>
          <p:cNvSpPr txBox="1"/>
          <p:nvPr/>
        </p:nvSpPr>
        <p:spPr>
          <a:xfrm>
            <a:off x="8085615" y="1010696"/>
            <a:ext cx="7052185" cy="2041525"/>
          </a:xfrm>
          <a:prstGeom prst="rect">
            <a:avLst/>
          </a:prstGeom>
        </p:spPr>
        <p:txBody>
          <a:bodyPr lIns="0" tIns="0" rIns="0" bIns="0" rtlCol="0" anchor="t">
            <a:spAutoFit/>
          </a:bodyPr>
          <a:lstStyle/>
          <a:p>
            <a:pPr algn="l">
              <a:lnSpc>
                <a:spcPts val="7700"/>
              </a:lnSpc>
            </a:pPr>
            <a:r>
              <a:rPr lang="en-US" sz="7000">
                <a:solidFill>
                  <a:srgbClr val="053D57"/>
                </a:solidFill>
                <a:latin typeface="Hatton"/>
                <a:ea typeface="Hatton"/>
                <a:cs typeface="Hatton"/>
                <a:sym typeface="Hatton"/>
              </a:rPr>
              <a:t>Expected Outcomes</a:t>
            </a:r>
          </a:p>
        </p:txBody>
      </p:sp>
      <p:sp>
        <p:nvSpPr>
          <p:cNvPr id="7" name="Freeform 7"/>
          <p:cNvSpPr/>
          <p:nvPr/>
        </p:nvSpPr>
        <p:spPr>
          <a:xfrm>
            <a:off x="3079987" y="4768512"/>
            <a:ext cx="749977" cy="749977"/>
          </a:xfrm>
          <a:custGeom>
            <a:avLst/>
            <a:gdLst/>
            <a:ahLst/>
            <a:cxnLst/>
            <a:rect l="l" t="t" r="r" b="b"/>
            <a:pathLst>
              <a:path w="749977" h="749977">
                <a:moveTo>
                  <a:pt x="0" y="0"/>
                </a:moveTo>
                <a:lnTo>
                  <a:pt x="749977" y="0"/>
                </a:lnTo>
                <a:lnTo>
                  <a:pt x="749977" y="749976"/>
                </a:lnTo>
                <a:lnTo>
                  <a:pt x="0" y="749976"/>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7546370" y="3307715"/>
            <a:ext cx="9955813" cy="5950585"/>
          </a:xfrm>
          <a:prstGeom prst="rect">
            <a:avLst/>
          </a:prstGeom>
        </p:spPr>
        <p:txBody>
          <a:bodyPr lIns="0" tIns="0" rIns="0" bIns="0" rtlCol="0" anchor="t">
            <a:spAutoFit/>
          </a:bodyPr>
          <a:lstStyle/>
          <a:p>
            <a:pPr algn="ctr">
              <a:lnSpc>
                <a:spcPts val="4340"/>
              </a:lnSpc>
            </a:pPr>
            <a:r>
              <a:rPr lang="en-US" sz="3100">
                <a:solidFill>
                  <a:srgbClr val="053D57"/>
                </a:solidFill>
                <a:latin typeface="Canva Sans"/>
                <a:ea typeface="Canva Sans"/>
                <a:cs typeface="Canva Sans"/>
                <a:sym typeface="Canva Sans"/>
              </a:rPr>
              <a:t>• Improved Healthcare Delivery: Enhanced patient data accessibility for healthcare providers in both countries.</a:t>
            </a:r>
          </a:p>
          <a:p>
            <a:pPr algn="ctr">
              <a:lnSpc>
                <a:spcPts val="4340"/>
              </a:lnSpc>
            </a:pPr>
            <a:r>
              <a:rPr lang="en-US" sz="3100">
                <a:solidFill>
                  <a:srgbClr val="053D57"/>
                </a:solidFill>
                <a:latin typeface="Canva Sans"/>
                <a:ea typeface="Canva Sans"/>
                <a:cs typeface="Canva Sans"/>
                <a:sym typeface="Canva Sans"/>
              </a:rPr>
              <a:t>• Cost Efficiency: Economies of scale in shared development reduce the financial burden on both nations.</a:t>
            </a:r>
          </a:p>
          <a:p>
            <a:pPr algn="ctr">
              <a:lnSpc>
                <a:spcPts val="4340"/>
              </a:lnSpc>
            </a:pPr>
            <a:r>
              <a:rPr lang="en-US" sz="3100">
                <a:solidFill>
                  <a:srgbClr val="053D57"/>
                </a:solidFill>
                <a:latin typeface="Canva Sans"/>
                <a:ea typeface="Canva Sans"/>
                <a:cs typeface="Canva Sans"/>
                <a:sym typeface="Canva Sans"/>
              </a:rPr>
              <a:t>• Global Health Impact: Joint efforts can set a precedent for other developing nations to adopt digital health solutions through international collaboration.</a:t>
            </a:r>
          </a:p>
          <a:p>
            <a:pPr algn="ctr">
              <a:lnSpc>
                <a:spcPts val="4340"/>
              </a:lnSpc>
            </a:pPr>
            <a:endParaRPr lang="en-US" sz="3100">
              <a:solidFill>
                <a:srgbClr val="053D57"/>
              </a:solidFill>
              <a:latin typeface="Canva Sans"/>
              <a:ea typeface="Canva Sans"/>
              <a:cs typeface="Canva Sans"/>
              <a:sym typeface="Canva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E8A36-6308-480D-9B87-904222BC8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928" y="-5081"/>
            <a:ext cx="15451872" cy="10292081"/>
          </a:xfrm>
          <a:prstGeom prst="rect">
            <a:avLst/>
          </a:prstGeom>
        </p:spPr>
      </p:pic>
    </p:spTree>
    <p:extLst>
      <p:ext uri="{BB962C8B-B14F-4D97-AF65-F5344CB8AC3E}">
        <p14:creationId xmlns:p14="http://schemas.microsoft.com/office/powerpoint/2010/main" val="33773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62A43-5BAC-49C6-932E-3C389A51B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20261"/>
            <a:ext cx="10287000" cy="10486103"/>
          </a:xfrm>
          <a:prstGeom prst="rect">
            <a:avLst/>
          </a:prstGeom>
        </p:spPr>
      </p:pic>
    </p:spTree>
    <p:extLst>
      <p:ext uri="{BB962C8B-B14F-4D97-AF65-F5344CB8AC3E}">
        <p14:creationId xmlns:p14="http://schemas.microsoft.com/office/powerpoint/2010/main" val="215790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BE83E-1A2D-4C8D-A89A-784379CBC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887" y="114300"/>
            <a:ext cx="14149205" cy="10172700"/>
          </a:xfrm>
          <a:prstGeom prst="rect">
            <a:avLst/>
          </a:prstGeom>
        </p:spPr>
      </p:pic>
    </p:spTree>
    <p:extLst>
      <p:ext uri="{BB962C8B-B14F-4D97-AF65-F5344CB8AC3E}">
        <p14:creationId xmlns:p14="http://schemas.microsoft.com/office/powerpoint/2010/main" val="164510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F5CA59-2469-4021-B1E4-87B78094CA52}"/>
              </a:ext>
            </a:extLst>
          </p:cNvPr>
          <p:cNvSpPr/>
          <p:nvPr/>
        </p:nvSpPr>
        <p:spPr>
          <a:xfrm>
            <a:off x="4191000" y="4000500"/>
            <a:ext cx="9296400" cy="1569660"/>
          </a:xfrm>
          <a:prstGeom prst="rect">
            <a:avLst/>
          </a:prstGeom>
          <a:noFill/>
        </p:spPr>
        <p:txBody>
          <a:bodyPr wrap="squar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796791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Freeform 2"/>
          <p:cNvSpPr/>
          <p:nvPr/>
        </p:nvSpPr>
        <p:spPr>
          <a:xfrm>
            <a:off x="1028700" y="9040662"/>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343150"/>
            <a:ext cx="10606964" cy="6963289"/>
            <a:chOff x="0" y="0"/>
            <a:chExt cx="14142619" cy="9284385"/>
          </a:xfrm>
        </p:grpSpPr>
        <p:sp>
          <p:nvSpPr>
            <p:cNvPr id="4" name="TextBox 4"/>
            <p:cNvSpPr txBox="1"/>
            <p:nvPr/>
          </p:nvSpPr>
          <p:spPr>
            <a:xfrm>
              <a:off x="0" y="-9525"/>
              <a:ext cx="14142619" cy="1736709"/>
            </a:xfrm>
            <a:prstGeom prst="rect">
              <a:avLst/>
            </a:prstGeom>
          </p:spPr>
          <p:txBody>
            <a:bodyPr lIns="0" tIns="0" rIns="0" bIns="0" rtlCol="0" anchor="t">
              <a:spAutoFit/>
            </a:bodyPr>
            <a:lstStyle/>
            <a:p>
              <a:pPr algn="l">
                <a:lnSpc>
                  <a:spcPts val="9405"/>
                </a:lnSpc>
              </a:pPr>
              <a:r>
                <a:rPr lang="en-US" sz="8550">
                  <a:solidFill>
                    <a:srgbClr val="FBFDFF"/>
                  </a:solidFill>
                  <a:latin typeface="Hatton"/>
                  <a:ea typeface="Hatton"/>
                  <a:cs typeface="Hatton"/>
                  <a:sym typeface="Hatton"/>
                </a:rPr>
                <a:t>Today's Discussion</a:t>
              </a:r>
            </a:p>
          </p:txBody>
        </p:sp>
        <p:sp>
          <p:nvSpPr>
            <p:cNvPr id="5" name="TextBox 5"/>
            <p:cNvSpPr txBox="1"/>
            <p:nvPr/>
          </p:nvSpPr>
          <p:spPr>
            <a:xfrm>
              <a:off x="0" y="2564400"/>
              <a:ext cx="14142619" cy="667086"/>
            </a:xfrm>
            <a:prstGeom prst="rect">
              <a:avLst/>
            </a:prstGeom>
          </p:spPr>
          <p:txBody>
            <a:bodyPr lIns="0" tIns="0" rIns="0" bIns="0" rtlCol="0" anchor="t">
              <a:spAutoFit/>
            </a:bodyPr>
            <a:lstStyle/>
            <a:p>
              <a:pPr algn="l">
                <a:lnSpc>
                  <a:spcPts val="3957"/>
                </a:lnSpc>
              </a:pPr>
              <a:r>
                <a:rPr lang="en-US" sz="3298" b="1" spc="98">
                  <a:solidFill>
                    <a:srgbClr val="97BCC7"/>
                  </a:solidFill>
                  <a:latin typeface="Assistant Semi-Bold"/>
                  <a:ea typeface="Assistant Semi-Bold"/>
                  <a:cs typeface="Assistant Semi-Bold"/>
                  <a:sym typeface="Assistant Semi-Bold"/>
                </a:rPr>
                <a:t>TOPICS TO BE COVERED</a:t>
              </a:r>
            </a:p>
          </p:txBody>
        </p:sp>
        <p:sp>
          <p:nvSpPr>
            <p:cNvPr id="6" name="TextBox 6"/>
            <p:cNvSpPr txBox="1"/>
            <p:nvPr/>
          </p:nvSpPr>
          <p:spPr>
            <a:xfrm>
              <a:off x="0" y="3992502"/>
              <a:ext cx="14142619" cy="5291883"/>
            </a:xfrm>
            <a:prstGeom prst="rect">
              <a:avLst/>
            </a:prstGeom>
          </p:spPr>
          <p:txBody>
            <a:bodyPr lIns="0" tIns="0" rIns="0" bIns="0" rtlCol="0" anchor="t">
              <a:spAutoFit/>
            </a:bodyPr>
            <a:lstStyle/>
            <a:p>
              <a:pPr algn="l">
                <a:lnSpc>
                  <a:spcPts val="4031"/>
                </a:lnSpc>
              </a:pPr>
              <a:r>
                <a:rPr lang="en-US" sz="2687">
                  <a:solidFill>
                    <a:srgbClr val="FBFDFF"/>
                  </a:solidFill>
                  <a:latin typeface="Assistant"/>
                  <a:ea typeface="Assistant"/>
                  <a:cs typeface="Assistant"/>
                  <a:sym typeface="Assistant"/>
                </a:rPr>
                <a:t>What's the system used for? </a:t>
              </a:r>
            </a:p>
            <a:p>
              <a:pPr algn="l">
                <a:lnSpc>
                  <a:spcPts val="4031"/>
                </a:lnSpc>
              </a:pPr>
              <a:r>
                <a:rPr lang="en-US" sz="2687">
                  <a:solidFill>
                    <a:srgbClr val="FBFDFF"/>
                  </a:solidFill>
                  <a:latin typeface="Assistant"/>
                  <a:ea typeface="Assistant"/>
                  <a:cs typeface="Assistant"/>
                  <a:sym typeface="Assistant"/>
                </a:rPr>
                <a:t>Which issue has it solved?</a:t>
              </a:r>
            </a:p>
            <a:p>
              <a:pPr algn="l">
                <a:lnSpc>
                  <a:spcPts val="4031"/>
                </a:lnSpc>
              </a:pPr>
              <a:r>
                <a:rPr lang="en-US" sz="2687">
                  <a:solidFill>
                    <a:srgbClr val="FBFDFF"/>
                  </a:solidFill>
                  <a:latin typeface="Assistant"/>
                  <a:ea typeface="Assistant"/>
                  <a:cs typeface="Assistant"/>
                  <a:sym typeface="Assistant"/>
                </a:rPr>
                <a:t>How well has it solved the</a:t>
              </a:r>
            </a:p>
            <a:p>
              <a:pPr algn="l">
                <a:lnSpc>
                  <a:spcPts val="4031"/>
                </a:lnSpc>
              </a:pPr>
              <a:r>
                <a:rPr lang="en-US" sz="2687">
                  <a:solidFill>
                    <a:srgbClr val="FBFDFF"/>
                  </a:solidFill>
                  <a:latin typeface="Assistant"/>
                  <a:ea typeface="Assistant"/>
                  <a:cs typeface="Assistant"/>
                  <a:sym typeface="Assistant"/>
                </a:rPr>
                <a:t>issue? - Problem Statement Definition and Reasoning</a:t>
              </a:r>
            </a:p>
            <a:p>
              <a:pPr algn="l">
                <a:lnSpc>
                  <a:spcPts val="4031"/>
                </a:lnSpc>
              </a:pPr>
              <a:r>
                <a:rPr lang="en-US" sz="2687">
                  <a:solidFill>
                    <a:srgbClr val="FBFDFF"/>
                  </a:solidFill>
                  <a:latin typeface="Assistant"/>
                  <a:ea typeface="Assistant"/>
                  <a:cs typeface="Assistant"/>
                  <a:sym typeface="Assistant"/>
                </a:rPr>
                <a:t>Show how multiple parties (or countries) can work together to solve the issue which</a:t>
              </a:r>
            </a:p>
            <a:p>
              <a:pPr algn="l">
                <a:lnSpc>
                  <a:spcPts val="4031"/>
                </a:lnSpc>
              </a:pPr>
              <a:r>
                <a:rPr lang="en-US" sz="2687">
                  <a:solidFill>
                    <a:srgbClr val="FBFDFF"/>
                  </a:solidFill>
                  <a:latin typeface="Assistant"/>
                  <a:ea typeface="Assistant"/>
                  <a:cs typeface="Assistant"/>
                  <a:sym typeface="Assistant"/>
                </a:rPr>
                <a:t>you mean to solve.</a:t>
              </a:r>
            </a:p>
            <a:p>
              <a:pPr algn="l">
                <a:lnSpc>
                  <a:spcPts val="4031"/>
                </a:lnSpc>
              </a:pPr>
              <a:endParaRPr lang="en-US" sz="2687">
                <a:solidFill>
                  <a:srgbClr val="FBFDFF"/>
                </a:solidFill>
                <a:latin typeface="Assistant"/>
                <a:ea typeface="Assistant"/>
                <a:cs typeface="Assistant"/>
                <a:sym typeface="Assistant"/>
              </a:endParaRPr>
            </a:p>
          </p:txBody>
        </p:sp>
      </p:grpSp>
      <p:sp>
        <p:nvSpPr>
          <p:cNvPr id="7" name="AutoShape 7"/>
          <p:cNvSpPr/>
          <p:nvPr/>
        </p:nvSpPr>
        <p:spPr>
          <a:xfrm>
            <a:off x="2952434" y="8714330"/>
            <a:ext cx="8115300" cy="9525"/>
          </a:xfrm>
          <a:prstGeom prst="rect">
            <a:avLst/>
          </a:prstGeom>
          <a:solidFill>
            <a:srgbClr val="FBFDFF"/>
          </a:solidFill>
        </p:spPr>
      </p:sp>
      <p:grpSp>
        <p:nvGrpSpPr>
          <p:cNvPr id="8" name="Group 8"/>
          <p:cNvGrpSpPr>
            <a:grpSpLocks noChangeAspect="1"/>
          </p:cNvGrpSpPr>
          <p:nvPr/>
        </p:nvGrpSpPr>
        <p:grpSpPr>
          <a:xfrm>
            <a:off x="11910092" y="-332264"/>
            <a:ext cx="7301018" cy="10951527"/>
            <a:chOff x="0" y="0"/>
            <a:chExt cx="6350000" cy="9525000"/>
          </a:xfrm>
        </p:grpSpPr>
        <p:sp>
          <p:nvSpPr>
            <p:cNvPr id="9" name="Freeform 9"/>
            <p:cNvSpPr/>
            <p:nvPr/>
          </p:nvSpPr>
          <p:spPr>
            <a:xfrm rot="66000">
              <a:off x="-86698" y="-55929"/>
              <a:ext cx="6523396" cy="9636835"/>
            </a:xfrm>
            <a:custGeom>
              <a:avLst/>
              <a:gdLst/>
              <a:ahLst/>
              <a:cxnLst/>
              <a:rect l="l" t="t" r="r" b="b"/>
              <a:pathLst>
                <a:path w="6523396" h="9636835">
                  <a:moveTo>
                    <a:pt x="169446" y="9158492"/>
                  </a:moveTo>
                  <a:lnTo>
                    <a:pt x="5120" y="600270"/>
                  </a:lnTo>
                  <a:cubicBezTo>
                    <a:pt x="0" y="333619"/>
                    <a:pt x="211716" y="113614"/>
                    <a:pt x="478366" y="108494"/>
                  </a:cubicBezTo>
                  <a:lnTo>
                    <a:pt x="5862174" y="5119"/>
                  </a:lnTo>
                  <a:cubicBezTo>
                    <a:pt x="6128825" y="0"/>
                    <a:pt x="6348854" y="212985"/>
                    <a:pt x="6353950" y="478366"/>
                  </a:cubicBezTo>
                  <a:lnTo>
                    <a:pt x="6518276" y="9036588"/>
                  </a:lnTo>
                  <a:cubicBezTo>
                    <a:pt x="6523396" y="9303239"/>
                    <a:pt x="6311680" y="9523244"/>
                    <a:pt x="6045030" y="9528364"/>
                  </a:cubicBezTo>
                  <a:lnTo>
                    <a:pt x="661222" y="9631739"/>
                  </a:lnTo>
                  <a:cubicBezTo>
                    <a:pt x="395841" y="9636834"/>
                    <a:pt x="174566" y="9425143"/>
                    <a:pt x="169446" y="9158492"/>
                  </a:cubicBezTo>
                  <a:close/>
                </a:path>
              </a:pathLst>
            </a:custGeom>
            <a:blipFill>
              <a:blip r:embed="rId4"/>
              <a:stretch>
                <a:fillRect l="-121109" t="-510" r="-38739" b="-16482"/>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7BCC7"/>
        </a:solidFill>
        <a:effectLst/>
      </p:bgPr>
    </p:bg>
    <p:spTree>
      <p:nvGrpSpPr>
        <p:cNvPr id="1" name=""/>
        <p:cNvGrpSpPr/>
        <p:nvPr/>
      </p:nvGrpSpPr>
      <p:grpSpPr>
        <a:xfrm>
          <a:off x="0" y="0"/>
          <a:ext cx="0" cy="0"/>
          <a:chOff x="0" y="0"/>
          <a:chExt cx="0" cy="0"/>
        </a:xfrm>
      </p:grpSpPr>
      <p:sp>
        <p:nvSpPr>
          <p:cNvPr id="2" name="Freeform 2"/>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7210" y="1177446"/>
            <a:ext cx="16928362" cy="6829598"/>
            <a:chOff x="0" y="0"/>
            <a:chExt cx="22571150" cy="9106130"/>
          </a:xfrm>
        </p:grpSpPr>
        <p:sp>
          <p:nvSpPr>
            <p:cNvPr id="4" name="TextBox 4"/>
            <p:cNvSpPr txBox="1"/>
            <p:nvPr/>
          </p:nvSpPr>
          <p:spPr>
            <a:xfrm>
              <a:off x="0" y="1613080"/>
              <a:ext cx="22571150" cy="7493050"/>
            </a:xfrm>
            <a:prstGeom prst="rect">
              <a:avLst/>
            </a:prstGeom>
          </p:spPr>
          <p:txBody>
            <a:bodyPr lIns="0" tIns="0" rIns="0" bIns="0" rtlCol="0" anchor="t">
              <a:spAutoFit/>
            </a:bodyPr>
            <a:lstStyle/>
            <a:p>
              <a:pPr algn="l">
                <a:lnSpc>
                  <a:spcPts val="4453"/>
                </a:lnSpc>
              </a:pPr>
              <a:r>
                <a:rPr lang="en-US" sz="4049">
                  <a:solidFill>
                    <a:srgbClr val="053D57"/>
                  </a:solidFill>
                  <a:latin typeface="Hatton"/>
                  <a:ea typeface="Hatton"/>
                  <a:cs typeface="Hatton"/>
                  <a:sym typeface="Hatton"/>
                </a:rPr>
                <a:t>The Electronic Medical Records (EMR) system is used to digitize, store, and manage patients' medical records. It enables healthcare providers to access and update patient information efficiently and securely, fostering better coordination and decision-making.</a:t>
              </a:r>
            </a:p>
            <a:p>
              <a:pPr algn="l">
                <a:lnSpc>
                  <a:spcPts val="4453"/>
                </a:lnSpc>
              </a:pPr>
              <a:r>
                <a:rPr lang="en-US" sz="4049">
                  <a:solidFill>
                    <a:srgbClr val="053D57"/>
                  </a:solidFill>
                  <a:latin typeface="Hatton"/>
                  <a:ea typeface="Hatton"/>
                  <a:cs typeface="Hatton"/>
                  <a:sym typeface="Hatton"/>
                </a:rPr>
                <a:t>   </a:t>
              </a:r>
            </a:p>
            <a:p>
              <a:pPr algn="l">
                <a:lnSpc>
                  <a:spcPts val="4453"/>
                </a:lnSpc>
              </a:pPr>
              <a:r>
                <a:rPr lang="en-US" sz="4049">
                  <a:solidFill>
                    <a:srgbClr val="053D57"/>
                  </a:solidFill>
                  <a:latin typeface="Hatton"/>
                  <a:ea typeface="Hatton"/>
                  <a:cs typeface="Hatton"/>
                  <a:sym typeface="Hatton"/>
                </a:rPr>
                <a:t>Key functionalities include:</a:t>
              </a:r>
            </a:p>
            <a:p>
              <a:pPr algn="l">
                <a:lnSpc>
                  <a:spcPts val="4453"/>
                </a:lnSpc>
              </a:pPr>
              <a:r>
                <a:rPr lang="en-US" sz="4049">
                  <a:solidFill>
                    <a:srgbClr val="053D57"/>
                  </a:solidFill>
                  <a:latin typeface="Hatton"/>
                  <a:ea typeface="Hatton"/>
                  <a:cs typeface="Hatton"/>
                  <a:sym typeface="Hatton"/>
                </a:rPr>
                <a:t>• Recording patient histories and clinical notes.</a:t>
              </a:r>
            </a:p>
            <a:p>
              <a:pPr algn="l">
                <a:lnSpc>
                  <a:spcPts val="4453"/>
                </a:lnSpc>
              </a:pPr>
              <a:r>
                <a:rPr lang="en-US" sz="4049">
                  <a:solidFill>
                    <a:srgbClr val="053D57"/>
                  </a:solidFill>
                  <a:latin typeface="Hatton"/>
                  <a:ea typeface="Hatton"/>
                  <a:cs typeface="Hatton"/>
                  <a:sym typeface="Hatton"/>
                </a:rPr>
                <a:t>• Managing lab results, prescriptions, and diagnostic imaging.</a:t>
              </a:r>
            </a:p>
            <a:p>
              <a:pPr algn="l">
                <a:lnSpc>
                  <a:spcPts val="4453"/>
                </a:lnSpc>
              </a:pPr>
              <a:r>
                <a:rPr lang="en-US" sz="4049">
                  <a:solidFill>
                    <a:srgbClr val="053D57"/>
                  </a:solidFill>
                  <a:latin typeface="Hatton"/>
                  <a:ea typeface="Hatton"/>
                  <a:cs typeface="Hatton"/>
                  <a:sym typeface="Hatton"/>
                </a:rPr>
                <a:t>• Enabling secure data sharing across healthcare professionals.</a:t>
              </a:r>
            </a:p>
            <a:p>
              <a:pPr algn="l">
                <a:lnSpc>
                  <a:spcPts val="4453"/>
                </a:lnSpc>
              </a:pPr>
              <a:r>
                <a:rPr lang="en-US" sz="4049">
                  <a:solidFill>
                    <a:srgbClr val="053D57"/>
                  </a:solidFill>
                  <a:latin typeface="Hatton"/>
                  <a:ea typeface="Hatton"/>
                  <a:cs typeface="Hatton"/>
                  <a:sym typeface="Hatton"/>
                </a:rPr>
                <a:t>• Supporting billing, scheduling, and administrative workflows.</a:t>
              </a:r>
            </a:p>
          </p:txBody>
        </p:sp>
        <p:sp>
          <p:nvSpPr>
            <p:cNvPr id="5" name="TextBox 5"/>
            <p:cNvSpPr txBox="1"/>
            <p:nvPr/>
          </p:nvSpPr>
          <p:spPr>
            <a:xfrm>
              <a:off x="0" y="0"/>
              <a:ext cx="22571150" cy="583269"/>
            </a:xfrm>
            <a:prstGeom prst="rect">
              <a:avLst/>
            </a:prstGeom>
          </p:spPr>
          <p:txBody>
            <a:bodyPr lIns="0" tIns="0" rIns="0" bIns="0" rtlCol="0" anchor="t">
              <a:spAutoFit/>
            </a:bodyPr>
            <a:lstStyle/>
            <a:p>
              <a:pPr algn="l">
                <a:lnSpc>
                  <a:spcPts val="3460"/>
                </a:lnSpc>
              </a:pPr>
              <a:r>
                <a:rPr lang="en-US" sz="2883" spc="86">
                  <a:solidFill>
                    <a:srgbClr val="053D57"/>
                  </a:solidFill>
                  <a:latin typeface="Assistant"/>
                  <a:ea typeface="Assistant"/>
                  <a:cs typeface="Assistant"/>
                  <a:sym typeface="Assistant"/>
                </a:rPr>
                <a:t>WHAT IS THE SYSTEM USED FOR?</a:t>
              </a:r>
            </a:p>
          </p:txBody>
        </p:sp>
      </p:grpSp>
      <p:sp>
        <p:nvSpPr>
          <p:cNvPr id="6" name="AutoShape 6"/>
          <p:cNvSpPr/>
          <p:nvPr/>
        </p:nvSpPr>
        <p:spPr>
          <a:xfrm>
            <a:off x="1409700" y="8710090"/>
            <a:ext cx="8115300" cy="9525"/>
          </a:xfrm>
          <a:prstGeom prst="rect">
            <a:avLst/>
          </a:prstGeom>
          <a:solidFill>
            <a:srgbClr val="053D57"/>
          </a:solid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90167" y="922001"/>
            <a:ext cx="8229600" cy="8229600"/>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8587" r="-28587"/>
              </a:stretch>
            </a:blipFill>
          </p:spPr>
        </p:sp>
      </p:grpSp>
      <p:grpSp>
        <p:nvGrpSpPr>
          <p:cNvPr id="4" name="Group 4"/>
          <p:cNvGrpSpPr/>
          <p:nvPr/>
        </p:nvGrpSpPr>
        <p:grpSpPr>
          <a:xfrm>
            <a:off x="515547" y="1178781"/>
            <a:ext cx="11877744" cy="7189574"/>
            <a:chOff x="0" y="-9525"/>
            <a:chExt cx="15836992" cy="9586098"/>
          </a:xfrm>
        </p:grpSpPr>
        <p:sp>
          <p:nvSpPr>
            <p:cNvPr id="5" name="TextBox 5"/>
            <p:cNvSpPr txBox="1"/>
            <p:nvPr/>
          </p:nvSpPr>
          <p:spPr>
            <a:xfrm>
              <a:off x="0" y="-9525"/>
              <a:ext cx="15825703" cy="1423458"/>
            </a:xfrm>
            <a:prstGeom prst="rect">
              <a:avLst/>
            </a:prstGeom>
          </p:spPr>
          <p:txBody>
            <a:bodyPr lIns="0" tIns="0" rIns="0" bIns="0" rtlCol="0" anchor="t">
              <a:spAutoFit/>
            </a:bodyPr>
            <a:lstStyle/>
            <a:p>
              <a:pPr algn="l">
                <a:lnSpc>
                  <a:spcPts val="7700"/>
                </a:lnSpc>
              </a:pPr>
              <a:r>
                <a:rPr lang="en-US" sz="7000">
                  <a:solidFill>
                    <a:srgbClr val="053D57"/>
                  </a:solidFill>
                  <a:latin typeface="Hatton"/>
                  <a:ea typeface="Hatton"/>
                  <a:cs typeface="Hatton"/>
                  <a:sym typeface="Hatton"/>
                </a:rPr>
                <a:t>Which Issue Has It Solved?</a:t>
              </a:r>
            </a:p>
          </p:txBody>
        </p:sp>
        <p:sp>
          <p:nvSpPr>
            <p:cNvPr id="6" name="TextBox 6"/>
            <p:cNvSpPr txBox="1"/>
            <p:nvPr/>
          </p:nvSpPr>
          <p:spPr>
            <a:xfrm>
              <a:off x="11289" y="1869579"/>
              <a:ext cx="15825703" cy="7706994"/>
            </a:xfrm>
            <a:prstGeom prst="rect">
              <a:avLst/>
            </a:prstGeom>
          </p:spPr>
          <p:txBody>
            <a:bodyPr lIns="0" tIns="0" rIns="0" bIns="0" rtlCol="0" anchor="t">
              <a:spAutoFit/>
            </a:bodyPr>
            <a:lstStyle/>
            <a:p>
              <a:pPr algn="l">
                <a:lnSpc>
                  <a:spcPts val="3899"/>
                </a:lnSpc>
              </a:pPr>
              <a:r>
                <a:rPr lang="en-US" sz="2599" dirty="0">
                  <a:solidFill>
                    <a:srgbClr val="053D57"/>
                  </a:solidFill>
                  <a:latin typeface="Assistant"/>
                  <a:ea typeface="Assistant"/>
                  <a:cs typeface="Assistant"/>
                  <a:sym typeface="Assistant"/>
                </a:rPr>
                <a:t>Before EMR systems, patient records were maintained in physical files, leading to several inefficiencies and risks:</a:t>
              </a:r>
            </a:p>
            <a:p>
              <a:pPr algn="l">
                <a:lnSpc>
                  <a:spcPts val="3899"/>
                </a:lnSpc>
              </a:pPr>
              <a:r>
                <a:rPr lang="en-US" sz="2599" dirty="0">
                  <a:solidFill>
                    <a:srgbClr val="053D57"/>
                  </a:solidFill>
                  <a:latin typeface="Assistant"/>
                  <a:ea typeface="Assistant"/>
                  <a:cs typeface="Assistant"/>
                  <a:sym typeface="Assistant"/>
                </a:rPr>
                <a:t>• Data Accessibility: Difficulty accessing records in emergencies or across multiple providers.</a:t>
              </a:r>
            </a:p>
            <a:p>
              <a:pPr algn="l">
                <a:lnSpc>
                  <a:spcPts val="3899"/>
                </a:lnSpc>
              </a:pPr>
              <a:r>
                <a:rPr lang="en-US" sz="2599" dirty="0">
                  <a:solidFill>
                    <a:srgbClr val="053D57"/>
                  </a:solidFill>
                  <a:latin typeface="Assistant"/>
                  <a:ea typeface="Assistant"/>
                  <a:cs typeface="Assistant"/>
                  <a:sym typeface="Assistant"/>
                </a:rPr>
                <a:t>• Record Integrity: Physical records were prone to damage, loss, or duplication.</a:t>
              </a:r>
            </a:p>
            <a:p>
              <a:pPr algn="l">
                <a:lnSpc>
                  <a:spcPts val="3899"/>
                </a:lnSpc>
              </a:pPr>
              <a:r>
                <a:rPr lang="en-US" sz="2599" dirty="0">
                  <a:solidFill>
                    <a:srgbClr val="053D57"/>
                  </a:solidFill>
                  <a:latin typeface="Assistant"/>
                  <a:ea typeface="Assistant"/>
                  <a:cs typeface="Assistant"/>
                  <a:sym typeface="Assistant"/>
                </a:rPr>
                <a:t>• Time Delays: Manual updates and retrieval processes delayed critical decision-making.</a:t>
              </a:r>
            </a:p>
            <a:p>
              <a:pPr algn="l">
                <a:lnSpc>
                  <a:spcPts val="3899"/>
                </a:lnSpc>
              </a:pPr>
              <a:r>
                <a:rPr lang="en-US" sz="2599" dirty="0">
                  <a:solidFill>
                    <a:srgbClr val="053D57"/>
                  </a:solidFill>
                  <a:latin typeface="Assistant"/>
                  <a:ea typeface="Assistant"/>
                  <a:cs typeface="Assistant"/>
                  <a:sym typeface="Assistant"/>
                </a:rPr>
                <a:t>• Coordination Challenges: Fragmented data hindered collaboration among healthcare providers.</a:t>
              </a:r>
            </a:p>
            <a:p>
              <a:pPr algn="l">
                <a:lnSpc>
                  <a:spcPts val="3899"/>
                </a:lnSpc>
              </a:pPr>
              <a:r>
                <a:rPr lang="en-US" sz="2599" dirty="0">
                  <a:solidFill>
                    <a:srgbClr val="053D57"/>
                  </a:solidFill>
                  <a:latin typeface="Assistant"/>
                  <a:ea typeface="Assistant"/>
                  <a:cs typeface="Assistant"/>
                  <a:sym typeface="Assistant"/>
                </a:rPr>
                <a:t>• Errors and Miscommunication: Increased chances of human errors in transcription and communication.</a:t>
              </a:r>
            </a:p>
            <a:p>
              <a:pPr algn="l">
                <a:lnSpc>
                  <a:spcPts val="3899"/>
                </a:lnSpc>
              </a:pPr>
              <a:endParaRPr lang="en-US" sz="2599" dirty="0">
                <a:solidFill>
                  <a:srgbClr val="053D57"/>
                </a:solidFill>
                <a:latin typeface="Assistant"/>
                <a:ea typeface="Assistant"/>
                <a:cs typeface="Assistant"/>
                <a:sym typeface="Assistant"/>
              </a:endParaRPr>
            </a:p>
          </p:txBody>
        </p:sp>
      </p:grpSp>
      <p:sp>
        <p:nvSpPr>
          <p:cNvPr id="7" name="AutoShape 7"/>
          <p:cNvSpPr/>
          <p:nvPr/>
        </p:nvSpPr>
        <p:spPr>
          <a:xfrm>
            <a:off x="2838450" y="8710090"/>
            <a:ext cx="8115300" cy="9525"/>
          </a:xfrm>
          <a:prstGeom prst="rect">
            <a:avLst/>
          </a:prstGeom>
          <a:solidFill>
            <a:srgbClr val="053D57"/>
          </a:solidFill>
        </p:spPr>
      </p:sp>
      <p:sp>
        <p:nvSpPr>
          <p:cNvPr id="8" name="Freeform 8"/>
          <p:cNvSpPr/>
          <p:nvPr/>
        </p:nvSpPr>
        <p:spPr>
          <a:xfrm>
            <a:off x="1028700" y="9414251"/>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62144" y="1028700"/>
            <a:ext cx="8229600" cy="8229600"/>
            <a:chOff x="0" y="0"/>
            <a:chExt cx="6350000" cy="6350000"/>
          </a:xfrm>
        </p:grpSpPr>
        <p:sp>
          <p:nvSpPr>
            <p:cNvPr id="3" name="Freeform 3"/>
            <p:cNvSpPr/>
            <p:nvPr/>
          </p:nvSpPr>
          <p:spPr>
            <a:xfrm rot="-29999">
              <a:off x="-26040" y="-26045"/>
              <a:ext cx="6402091" cy="6403361"/>
            </a:xfrm>
            <a:custGeom>
              <a:avLst/>
              <a:gdLst/>
              <a:ahLst/>
              <a:cxnLst/>
              <a:rect l="l" t="t" r="r" b="b"/>
              <a:pathLst>
                <a:path w="6402091" h="6403361">
                  <a:moveTo>
                    <a:pt x="1906" y="5953262"/>
                  </a:moveTo>
                  <a:lnTo>
                    <a:pt x="50426" y="393414"/>
                  </a:lnTo>
                  <a:cubicBezTo>
                    <a:pt x="52333" y="174982"/>
                    <a:pt x="230396" y="0"/>
                    <a:pt x="448828" y="1906"/>
                  </a:cubicBezTo>
                  <a:lnTo>
                    <a:pt x="6009946" y="50437"/>
                  </a:lnTo>
                  <a:cubicBezTo>
                    <a:pt x="6227108" y="52332"/>
                    <a:pt x="6402091" y="230396"/>
                    <a:pt x="6400185" y="448828"/>
                  </a:cubicBezTo>
                  <a:cubicBezTo>
                    <a:pt x="6400185" y="448828"/>
                    <a:pt x="6400185" y="448828"/>
                    <a:pt x="6400185" y="448828"/>
                  </a:cubicBezTo>
                  <a:lnTo>
                    <a:pt x="6351654" y="6009946"/>
                  </a:lnTo>
                  <a:cubicBezTo>
                    <a:pt x="6349747" y="6228378"/>
                    <a:pt x="6171684" y="6403360"/>
                    <a:pt x="5953252" y="6401454"/>
                  </a:cubicBezTo>
                  <a:lnTo>
                    <a:pt x="5953252" y="6401454"/>
                  </a:lnTo>
                  <a:lnTo>
                    <a:pt x="393404" y="6352934"/>
                  </a:lnTo>
                  <a:cubicBezTo>
                    <a:pt x="174983" y="6349758"/>
                    <a:pt x="0" y="6171694"/>
                    <a:pt x="1906" y="5953262"/>
                  </a:cubicBezTo>
                  <a:cubicBezTo>
                    <a:pt x="1906" y="5953262"/>
                    <a:pt x="1906" y="5953262"/>
                    <a:pt x="1906" y="5953262"/>
                  </a:cubicBezTo>
                  <a:close/>
                </a:path>
              </a:pathLst>
            </a:custGeom>
            <a:blipFill>
              <a:blip r:embed="rId2"/>
              <a:stretch>
                <a:fillRect l="-3754" t="-3706" r="-152438" b="-7599"/>
              </a:stretch>
            </a:blipFill>
          </p:spPr>
        </p:sp>
      </p:grpSp>
      <p:sp>
        <p:nvSpPr>
          <p:cNvPr id="4" name="Freeform 4"/>
          <p:cNvSpPr/>
          <p:nvPr/>
        </p:nvSpPr>
        <p:spPr>
          <a:xfrm>
            <a:off x="16746013" y="9579348"/>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785374" y="660474"/>
            <a:ext cx="10462830" cy="8597826"/>
            <a:chOff x="0" y="0"/>
            <a:chExt cx="13950441" cy="11463767"/>
          </a:xfrm>
        </p:grpSpPr>
        <p:sp>
          <p:nvSpPr>
            <p:cNvPr id="6" name="TextBox 6"/>
            <p:cNvSpPr txBox="1"/>
            <p:nvPr/>
          </p:nvSpPr>
          <p:spPr>
            <a:xfrm>
              <a:off x="0" y="0"/>
              <a:ext cx="13950441" cy="2501961"/>
            </a:xfrm>
            <a:prstGeom prst="rect">
              <a:avLst/>
            </a:prstGeom>
          </p:spPr>
          <p:txBody>
            <a:bodyPr lIns="0" tIns="0" rIns="0" bIns="0" rtlCol="0" anchor="t">
              <a:spAutoFit/>
            </a:bodyPr>
            <a:lstStyle/>
            <a:p>
              <a:pPr algn="l">
                <a:lnSpc>
                  <a:spcPts val="7110"/>
                </a:lnSpc>
              </a:pPr>
              <a:r>
                <a:rPr lang="en-US" sz="6464">
                  <a:solidFill>
                    <a:srgbClr val="FBFDFF"/>
                  </a:solidFill>
                  <a:latin typeface="Hatton"/>
                  <a:ea typeface="Hatton"/>
                  <a:cs typeface="Hatton"/>
                  <a:sym typeface="Hatton"/>
                </a:rPr>
                <a:t>How Well Has It Solved the Issue?</a:t>
              </a:r>
            </a:p>
          </p:txBody>
        </p:sp>
        <p:sp>
          <p:nvSpPr>
            <p:cNvPr id="7" name="TextBox 7"/>
            <p:cNvSpPr txBox="1"/>
            <p:nvPr/>
          </p:nvSpPr>
          <p:spPr>
            <a:xfrm>
              <a:off x="0" y="4195893"/>
              <a:ext cx="13950441" cy="7267875"/>
            </a:xfrm>
            <a:prstGeom prst="rect">
              <a:avLst/>
            </a:prstGeom>
          </p:spPr>
          <p:txBody>
            <a:bodyPr lIns="0" tIns="0" rIns="0" bIns="0" rtlCol="0" anchor="t">
              <a:spAutoFit/>
            </a:bodyPr>
            <a:lstStyle/>
            <a:p>
              <a:pPr algn="l">
                <a:lnSpc>
                  <a:spcPts val="3647"/>
                </a:lnSpc>
              </a:pPr>
              <a:r>
                <a:rPr lang="en-US" sz="2431">
                  <a:solidFill>
                    <a:srgbClr val="FBFDFF"/>
                  </a:solidFill>
                  <a:latin typeface="Assistant"/>
                  <a:ea typeface="Assistant"/>
                  <a:cs typeface="Assistant"/>
                  <a:sym typeface="Assistant"/>
                </a:rPr>
                <a:t>EMR systems have significantly improved healthcare efficiency and patient outcomes:</a:t>
              </a:r>
            </a:p>
            <a:p>
              <a:pPr algn="l">
                <a:lnSpc>
                  <a:spcPts val="3647"/>
                </a:lnSpc>
              </a:pPr>
              <a:r>
                <a:rPr lang="en-US" sz="2431">
                  <a:solidFill>
                    <a:srgbClr val="FBFDFF"/>
                  </a:solidFill>
                  <a:latin typeface="Assistant"/>
                  <a:ea typeface="Assistant"/>
                  <a:cs typeface="Assistant"/>
                  <a:sym typeface="Assistant"/>
                </a:rPr>
                <a:t>• Enhanced Accessibility: Providers can instantly retrieve patient records, even remotely, enabling timely decisions.</a:t>
              </a:r>
            </a:p>
            <a:p>
              <a:pPr algn="l">
                <a:lnSpc>
                  <a:spcPts val="3647"/>
                </a:lnSpc>
              </a:pPr>
              <a:r>
                <a:rPr lang="en-US" sz="2431">
                  <a:solidFill>
                    <a:srgbClr val="FBFDFF"/>
                  </a:solidFill>
                  <a:latin typeface="Assistant"/>
                  <a:ea typeface="Assistant"/>
                  <a:cs typeface="Assistant"/>
                  <a:sym typeface="Assistant"/>
                </a:rPr>
                <a:t>• Improved Accuracy: Automated data entry and integration reduce human errors.</a:t>
              </a:r>
            </a:p>
            <a:p>
              <a:pPr algn="l">
                <a:lnSpc>
                  <a:spcPts val="3647"/>
                </a:lnSpc>
              </a:pPr>
              <a:r>
                <a:rPr lang="en-US" sz="2431">
                  <a:solidFill>
                    <a:srgbClr val="FBFDFF"/>
                  </a:solidFill>
                  <a:latin typeface="Assistant"/>
                  <a:ea typeface="Assistant"/>
                  <a:cs typeface="Assistant"/>
                  <a:sym typeface="Assistant"/>
                </a:rPr>
                <a:t>• Streamlined Workflows: Administrative tasks like billing and scheduling are faster and more accurate.</a:t>
              </a:r>
            </a:p>
            <a:p>
              <a:pPr algn="l">
                <a:lnSpc>
                  <a:spcPts val="3647"/>
                </a:lnSpc>
              </a:pPr>
              <a:r>
                <a:rPr lang="en-US" sz="2431">
                  <a:solidFill>
                    <a:srgbClr val="FBFDFF"/>
                  </a:solidFill>
                  <a:latin typeface="Assistant"/>
                  <a:ea typeface="Assistant"/>
                  <a:cs typeface="Assistant"/>
                  <a:sym typeface="Assistant"/>
                </a:rPr>
                <a:t>• Better Coordination: Shared access to data fosters interdisciplinary collaboration and continuity of care.</a:t>
              </a:r>
            </a:p>
            <a:p>
              <a:pPr algn="l">
                <a:lnSpc>
                  <a:spcPts val="3647"/>
                </a:lnSpc>
              </a:pPr>
              <a:r>
                <a:rPr lang="en-US" sz="2431">
                  <a:solidFill>
                    <a:srgbClr val="FBFDFF"/>
                  </a:solidFill>
                  <a:latin typeface="Assistant"/>
                  <a:ea typeface="Assistant"/>
                  <a:cs typeface="Assistant"/>
                  <a:sym typeface="Assistant"/>
                </a:rPr>
                <a:t>• Compliance and Security: EMRs ensure adherence to regulatory standards (e.g., HIPAA) and provide robust data encryption.</a:t>
              </a:r>
            </a:p>
            <a:p>
              <a:pPr algn="l">
                <a:lnSpc>
                  <a:spcPts val="3647"/>
                </a:lnSpc>
              </a:pPr>
              <a:endParaRPr lang="en-US" sz="2431">
                <a:solidFill>
                  <a:srgbClr val="FBFDFF"/>
                </a:solidFill>
                <a:latin typeface="Assistant"/>
                <a:ea typeface="Assistant"/>
                <a:cs typeface="Assistant"/>
                <a:sym typeface="Assistant"/>
              </a:endParaRPr>
            </a:p>
          </p:txBody>
        </p:sp>
      </p:grpSp>
      <p:sp>
        <p:nvSpPr>
          <p:cNvPr id="8" name="AutoShape 8"/>
          <p:cNvSpPr/>
          <p:nvPr/>
        </p:nvSpPr>
        <p:spPr>
          <a:xfrm>
            <a:off x="7186241" y="9801225"/>
            <a:ext cx="8115300" cy="9525"/>
          </a:xfrm>
          <a:prstGeom prst="rect">
            <a:avLst/>
          </a:prstGeom>
          <a:solidFill>
            <a:srgbClr val="FBFDFF"/>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BCC7"/>
        </a:solidFill>
        <a:effectLst/>
      </p:bgPr>
    </p:bg>
    <p:spTree>
      <p:nvGrpSpPr>
        <p:cNvPr id="1" name=""/>
        <p:cNvGrpSpPr/>
        <p:nvPr/>
      </p:nvGrpSpPr>
      <p:grpSpPr>
        <a:xfrm>
          <a:off x="0" y="0"/>
          <a:ext cx="0" cy="0"/>
          <a:chOff x="0" y="0"/>
          <a:chExt cx="0" cy="0"/>
        </a:xfrm>
      </p:grpSpPr>
      <p:sp>
        <p:nvSpPr>
          <p:cNvPr id="2" name="Freeform 2"/>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514350"/>
            <a:ext cx="1074300" cy="3086100"/>
            <a:chOff x="0" y="0"/>
            <a:chExt cx="282943" cy="812800"/>
          </a:xfrm>
        </p:grpSpPr>
        <p:sp>
          <p:nvSpPr>
            <p:cNvPr id="4" name="Freeform 4"/>
            <p:cNvSpPr/>
            <p:nvPr/>
          </p:nvSpPr>
          <p:spPr>
            <a:xfrm>
              <a:off x="0" y="0"/>
              <a:ext cx="282943" cy="812800"/>
            </a:xfrm>
            <a:custGeom>
              <a:avLst/>
              <a:gdLst/>
              <a:ahLst/>
              <a:cxnLst/>
              <a:rect l="l" t="t" r="r" b="b"/>
              <a:pathLst>
                <a:path w="282943" h="812800">
                  <a:moveTo>
                    <a:pt x="0" y="0"/>
                  </a:moveTo>
                  <a:lnTo>
                    <a:pt x="282943" y="0"/>
                  </a:lnTo>
                  <a:lnTo>
                    <a:pt x="282943" y="812800"/>
                  </a:lnTo>
                  <a:lnTo>
                    <a:pt x="0" y="812800"/>
                  </a:lnTo>
                  <a:close/>
                </a:path>
              </a:pathLst>
            </a:custGeom>
            <a:solidFill>
              <a:srgbClr val="FBFDFF"/>
            </a:solidFill>
          </p:spPr>
        </p:sp>
        <p:sp>
          <p:nvSpPr>
            <p:cNvPr id="5" name="TextBox 5"/>
            <p:cNvSpPr txBox="1"/>
            <p:nvPr/>
          </p:nvSpPr>
          <p:spPr>
            <a:xfrm>
              <a:off x="0" y="-57150"/>
              <a:ext cx="282943" cy="869950"/>
            </a:xfrm>
            <a:prstGeom prst="rect">
              <a:avLst/>
            </a:prstGeom>
          </p:spPr>
          <p:txBody>
            <a:bodyPr lIns="50800" tIns="50800" rIns="50800" bIns="50800" rtlCol="0" anchor="ctr"/>
            <a:lstStyle/>
            <a:p>
              <a:pPr algn="ctr">
                <a:lnSpc>
                  <a:spcPts val="3299"/>
                </a:lnSpc>
              </a:pPr>
              <a:endParaRPr/>
            </a:p>
          </p:txBody>
        </p:sp>
      </p:grpSp>
      <p:sp>
        <p:nvSpPr>
          <p:cNvPr id="6" name="TextBox 6"/>
          <p:cNvSpPr txBox="1"/>
          <p:nvPr/>
        </p:nvSpPr>
        <p:spPr>
          <a:xfrm>
            <a:off x="2984657" y="2713812"/>
            <a:ext cx="12710818" cy="4470002"/>
          </a:xfrm>
          <a:prstGeom prst="rect">
            <a:avLst/>
          </a:prstGeom>
        </p:spPr>
        <p:txBody>
          <a:bodyPr lIns="0" tIns="0" rIns="0" bIns="0" rtlCol="0" anchor="t">
            <a:spAutoFit/>
          </a:bodyPr>
          <a:lstStyle/>
          <a:p>
            <a:pPr algn="ctr">
              <a:lnSpc>
                <a:spcPts val="5059"/>
              </a:lnSpc>
            </a:pPr>
            <a:r>
              <a:rPr lang="en-US" sz="3614">
                <a:solidFill>
                  <a:srgbClr val="000000"/>
                </a:solidFill>
                <a:latin typeface="Canva Sans"/>
                <a:ea typeface="Canva Sans"/>
                <a:cs typeface="Canva Sans"/>
                <a:sym typeface="Canva Sans"/>
              </a:rPr>
              <a:t>While EMRs have transformed healthcare, challenges remain, such as steep learning curves for staff, high initial costs, and occasional data breaches. However, their benefits in enhancing patient safety, reducing inefficiencies, and fostering data-driven decisions outweigh the limitations, making them a cornerstone of modern healthcare systems.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975" b="-4580"/>
            </a:stretch>
          </a:blipFill>
        </p:spPr>
      </p:sp>
      <p:sp>
        <p:nvSpPr>
          <p:cNvPr id="3" name="AutoShape 3"/>
          <p:cNvSpPr/>
          <p:nvPr/>
        </p:nvSpPr>
        <p:spPr>
          <a:xfrm>
            <a:off x="3890848" y="8804163"/>
            <a:ext cx="8115300" cy="9525"/>
          </a:xfrm>
          <a:prstGeom prst="rect">
            <a:avLst/>
          </a:prstGeom>
          <a:solidFill>
            <a:srgbClr val="FBFDFF"/>
          </a:solidFill>
        </p:spPr>
      </p:sp>
      <p:sp>
        <p:nvSpPr>
          <p:cNvPr id="4" name="TextBox 4"/>
          <p:cNvSpPr txBox="1"/>
          <p:nvPr/>
        </p:nvSpPr>
        <p:spPr>
          <a:xfrm>
            <a:off x="1028700" y="3256606"/>
            <a:ext cx="15228367" cy="5336987"/>
          </a:xfrm>
          <a:prstGeom prst="rect">
            <a:avLst/>
          </a:prstGeom>
        </p:spPr>
        <p:txBody>
          <a:bodyPr lIns="0" tIns="0" rIns="0" bIns="0" rtlCol="0" anchor="t">
            <a:spAutoFit/>
          </a:bodyPr>
          <a:lstStyle/>
          <a:p>
            <a:pPr algn="l">
              <a:lnSpc>
                <a:spcPts val="6192"/>
              </a:lnSpc>
            </a:pPr>
            <a:r>
              <a:rPr lang="en-US" sz="4128">
                <a:solidFill>
                  <a:srgbClr val="FBFDFF"/>
                </a:solidFill>
                <a:latin typeface="Assistant"/>
                <a:ea typeface="Assistant"/>
                <a:cs typeface="Assistant"/>
                <a:sym typeface="Assistant"/>
              </a:rPr>
              <a:t>Problem Statement</a:t>
            </a:r>
          </a:p>
          <a:p>
            <a:pPr algn="l">
              <a:lnSpc>
                <a:spcPts val="6192"/>
              </a:lnSpc>
            </a:pPr>
            <a:r>
              <a:rPr lang="en-US" sz="4128">
                <a:solidFill>
                  <a:srgbClr val="FBFDFF"/>
                </a:solidFill>
                <a:latin typeface="Assistant"/>
                <a:ea typeface="Assistant"/>
                <a:cs typeface="Assistant"/>
                <a:sym typeface="Assistant"/>
              </a:rPr>
              <a:t>Both Ghana and India face challenges in healthcare management, including fragmented patient records, limited accessibility in rural areas, and inefficiencies in medical data handling. EMR systems can provide a solution by digitizing and centralizing health information, improving accessibility and care quality.</a:t>
            </a:r>
          </a:p>
          <a:p>
            <a:pPr algn="l">
              <a:lnSpc>
                <a:spcPts val="6192"/>
              </a:lnSpc>
            </a:pPr>
            <a:endParaRPr lang="en-US" sz="4128">
              <a:solidFill>
                <a:srgbClr val="FBFDFF"/>
              </a:solidFill>
              <a:latin typeface="Assistant"/>
              <a:ea typeface="Assistant"/>
              <a:cs typeface="Assistant"/>
              <a:sym typeface="Assistant"/>
            </a:endParaRPr>
          </a:p>
        </p:txBody>
      </p:sp>
      <p:sp>
        <p:nvSpPr>
          <p:cNvPr id="5" name="Freeform 5"/>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173881" y="794969"/>
            <a:ext cx="15940237" cy="1500492"/>
          </a:xfrm>
          <a:prstGeom prst="rect">
            <a:avLst/>
          </a:prstGeom>
        </p:spPr>
        <p:txBody>
          <a:bodyPr lIns="0" tIns="0" rIns="0" bIns="0" rtlCol="0" anchor="t">
            <a:spAutoFit/>
          </a:bodyPr>
          <a:lstStyle/>
          <a:p>
            <a:pPr algn="ctr">
              <a:lnSpc>
                <a:spcPts val="6020"/>
              </a:lnSpc>
            </a:pPr>
            <a:r>
              <a:rPr lang="en-US" sz="4300" b="1">
                <a:solidFill>
                  <a:srgbClr val="FBFDFF"/>
                </a:solidFill>
                <a:latin typeface="Canva Sans Bold"/>
                <a:ea typeface="Canva Sans Bold"/>
                <a:cs typeface="Canva Sans Bold"/>
                <a:sym typeface="Canva Sans Bold"/>
              </a:rPr>
              <a:t>Collaboration Between Ghana and India to Improve Healthcare Through Electronic Medical Records (EMR)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DFF"/>
        </a:solidFill>
        <a:effectLst/>
      </p:bgPr>
    </p:bg>
    <p:spTree>
      <p:nvGrpSpPr>
        <p:cNvPr id="1" name=""/>
        <p:cNvGrpSpPr/>
        <p:nvPr/>
      </p:nvGrpSpPr>
      <p:grpSpPr>
        <a:xfrm>
          <a:off x="0" y="0"/>
          <a:ext cx="0" cy="0"/>
          <a:chOff x="0" y="0"/>
          <a:chExt cx="0" cy="0"/>
        </a:xfrm>
      </p:grpSpPr>
      <p:sp>
        <p:nvSpPr>
          <p:cNvPr id="2" name="TextBox 2"/>
          <p:cNvSpPr txBox="1"/>
          <p:nvPr/>
        </p:nvSpPr>
        <p:spPr>
          <a:xfrm>
            <a:off x="5639593" y="1325146"/>
            <a:ext cx="8849816" cy="1069975"/>
          </a:xfrm>
          <a:prstGeom prst="rect">
            <a:avLst/>
          </a:prstGeom>
        </p:spPr>
        <p:txBody>
          <a:bodyPr lIns="0" tIns="0" rIns="0" bIns="0" rtlCol="0" anchor="t">
            <a:spAutoFit/>
          </a:bodyPr>
          <a:lstStyle/>
          <a:p>
            <a:pPr algn="l">
              <a:lnSpc>
                <a:spcPts val="7700"/>
              </a:lnSpc>
            </a:pPr>
            <a:r>
              <a:rPr lang="en-US" sz="7000">
                <a:solidFill>
                  <a:srgbClr val="053D57"/>
                </a:solidFill>
                <a:latin typeface="Hatton"/>
                <a:ea typeface="Hatton"/>
                <a:cs typeface="Hatton"/>
                <a:sym typeface="Hatton"/>
              </a:rPr>
              <a:t>In Scope</a:t>
            </a:r>
          </a:p>
        </p:txBody>
      </p:sp>
      <p:grpSp>
        <p:nvGrpSpPr>
          <p:cNvPr id="3" name="Group 3"/>
          <p:cNvGrpSpPr>
            <a:grpSpLocks noChangeAspect="1"/>
          </p:cNvGrpSpPr>
          <p:nvPr/>
        </p:nvGrpSpPr>
        <p:grpSpPr>
          <a:xfrm>
            <a:off x="-2142972" y="-332264"/>
            <a:ext cx="7301018" cy="10951527"/>
            <a:chOff x="0" y="0"/>
            <a:chExt cx="6350000" cy="9525000"/>
          </a:xfrm>
        </p:grpSpPr>
        <p:sp>
          <p:nvSpPr>
            <p:cNvPr id="4" name="Freeform 4"/>
            <p:cNvSpPr/>
            <p:nvPr/>
          </p:nvSpPr>
          <p:spPr>
            <a:xfrm rot="-84000">
              <a:off x="-110136" y="-70876"/>
              <a:ext cx="6570240" cy="9666751"/>
            </a:xfrm>
            <a:custGeom>
              <a:avLst/>
              <a:gdLst/>
              <a:ahLst/>
              <a:cxnLst/>
              <a:rect l="l" t="t" r="r" b="b"/>
              <a:pathLst>
                <a:path w="6570240" h="9666751">
                  <a:moveTo>
                    <a:pt x="6516" y="9034426"/>
                  </a:moveTo>
                  <a:lnTo>
                    <a:pt x="215651" y="477181"/>
                  </a:lnTo>
                  <a:cubicBezTo>
                    <a:pt x="222167" y="210561"/>
                    <a:pt x="443278" y="0"/>
                    <a:pt x="709898" y="6516"/>
                  </a:cubicBezTo>
                  <a:lnTo>
                    <a:pt x="6093091" y="138079"/>
                  </a:lnTo>
                  <a:cubicBezTo>
                    <a:pt x="6359711" y="144595"/>
                    <a:pt x="6570241" y="366975"/>
                    <a:pt x="6563756" y="632326"/>
                  </a:cubicBezTo>
                  <a:lnTo>
                    <a:pt x="6354621" y="9189571"/>
                  </a:lnTo>
                  <a:cubicBezTo>
                    <a:pt x="6348105" y="9456191"/>
                    <a:pt x="6126994" y="9666752"/>
                    <a:pt x="5860374" y="9660236"/>
                  </a:cubicBezTo>
                  <a:lnTo>
                    <a:pt x="477181" y="9528673"/>
                  </a:lnTo>
                  <a:cubicBezTo>
                    <a:pt x="211831" y="9522188"/>
                    <a:pt x="0" y="9301047"/>
                    <a:pt x="6516" y="9034426"/>
                  </a:cubicBezTo>
                  <a:close/>
                </a:path>
              </a:pathLst>
            </a:custGeom>
            <a:blipFill>
              <a:blip r:embed="rId2"/>
              <a:stretch>
                <a:fillRect l="-51132" t="-794" r="-91383" b="-8825"/>
              </a:stretch>
            </a:blipFill>
          </p:spPr>
        </p:sp>
      </p:grpSp>
      <p:sp>
        <p:nvSpPr>
          <p:cNvPr id="5" name="Freeform 5"/>
          <p:cNvSpPr/>
          <p:nvPr/>
        </p:nvSpPr>
        <p:spPr>
          <a:xfrm>
            <a:off x="16757109" y="9036423"/>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6572902" y="8710090"/>
            <a:ext cx="8115300" cy="9525"/>
          </a:xfrm>
          <a:prstGeom prst="rect">
            <a:avLst/>
          </a:prstGeom>
          <a:solidFill>
            <a:srgbClr val="053D57"/>
          </a:solidFill>
        </p:spPr>
      </p:sp>
      <p:sp>
        <p:nvSpPr>
          <p:cNvPr id="7" name="TextBox 7"/>
          <p:cNvSpPr txBox="1"/>
          <p:nvPr/>
        </p:nvSpPr>
        <p:spPr>
          <a:xfrm>
            <a:off x="5302417" y="2796924"/>
            <a:ext cx="7309842" cy="3594735"/>
          </a:xfrm>
          <a:prstGeom prst="rect">
            <a:avLst/>
          </a:prstGeom>
        </p:spPr>
        <p:txBody>
          <a:bodyPr lIns="0" tIns="0" rIns="0" bIns="0" rtlCol="0" anchor="t">
            <a:spAutoFit/>
          </a:bodyPr>
          <a:lstStyle/>
          <a:p>
            <a:pPr marL="1101090" lvl="1" indent="-550545" algn="l">
              <a:lnSpc>
                <a:spcPts val="7139"/>
              </a:lnSpc>
              <a:buAutoNum type="arabicPeriod"/>
            </a:pPr>
            <a:r>
              <a:rPr lang="en-US" sz="5100">
                <a:solidFill>
                  <a:srgbClr val="053D57"/>
                </a:solidFill>
                <a:latin typeface="Canva Sans"/>
                <a:ea typeface="Canva Sans"/>
                <a:cs typeface="Canva Sans"/>
                <a:sym typeface="Canva Sans"/>
              </a:rPr>
              <a:t>Patient Registration</a:t>
            </a:r>
          </a:p>
          <a:p>
            <a:pPr marL="1101090" lvl="1" indent="-550545" algn="l">
              <a:lnSpc>
                <a:spcPts val="7139"/>
              </a:lnSpc>
              <a:buAutoNum type="arabicPeriod"/>
            </a:pPr>
            <a:r>
              <a:rPr lang="en-US" sz="5100">
                <a:solidFill>
                  <a:srgbClr val="053D57"/>
                </a:solidFill>
                <a:latin typeface="Canva Sans"/>
                <a:ea typeface="Canva Sans"/>
                <a:cs typeface="Canva Sans"/>
                <a:sym typeface="Canva Sans"/>
              </a:rPr>
              <a:t>Vitals</a:t>
            </a:r>
          </a:p>
          <a:p>
            <a:pPr marL="1101090" lvl="1" indent="-550545" algn="l">
              <a:lnSpc>
                <a:spcPts val="7139"/>
              </a:lnSpc>
              <a:buAutoNum type="arabicPeriod"/>
            </a:pPr>
            <a:r>
              <a:rPr lang="en-US" sz="5100">
                <a:solidFill>
                  <a:srgbClr val="053D57"/>
                </a:solidFill>
                <a:latin typeface="Canva Sans"/>
                <a:ea typeface="Canva Sans"/>
                <a:cs typeface="Canva Sans"/>
                <a:sym typeface="Canva Sans"/>
              </a:rPr>
              <a:t>OPD Services</a:t>
            </a:r>
          </a:p>
          <a:p>
            <a:pPr marL="1101090" lvl="1" indent="-550545" algn="l">
              <a:lnSpc>
                <a:spcPts val="7139"/>
              </a:lnSpc>
              <a:buAutoNum type="arabicPeriod"/>
            </a:pPr>
            <a:r>
              <a:rPr lang="en-US" sz="5100">
                <a:solidFill>
                  <a:srgbClr val="053D57"/>
                </a:solidFill>
                <a:latin typeface="Canva Sans"/>
                <a:ea typeface="Canva Sans"/>
                <a:cs typeface="Canva Sans"/>
                <a:sym typeface="Canva Sans"/>
              </a:rPr>
              <a:t>Consulations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TextBox 2"/>
          <p:cNvSpPr txBox="1"/>
          <p:nvPr/>
        </p:nvSpPr>
        <p:spPr>
          <a:xfrm>
            <a:off x="1939510" y="1496200"/>
            <a:ext cx="8115300" cy="1069975"/>
          </a:xfrm>
          <a:prstGeom prst="rect">
            <a:avLst/>
          </a:prstGeom>
        </p:spPr>
        <p:txBody>
          <a:bodyPr lIns="0" tIns="0" rIns="0" bIns="0" rtlCol="0" anchor="t">
            <a:spAutoFit/>
          </a:bodyPr>
          <a:lstStyle/>
          <a:p>
            <a:pPr algn="l">
              <a:lnSpc>
                <a:spcPts val="7700"/>
              </a:lnSpc>
            </a:pPr>
            <a:r>
              <a:rPr lang="en-US" sz="7000">
                <a:solidFill>
                  <a:srgbClr val="FBFDFF"/>
                </a:solidFill>
                <a:latin typeface="Hatton"/>
                <a:ea typeface="Hatton"/>
                <a:cs typeface="Hatton"/>
                <a:sym typeface="Hatton"/>
              </a:rPr>
              <a:t>Out of Scope</a:t>
            </a:r>
          </a:p>
        </p:txBody>
      </p:sp>
      <p:grpSp>
        <p:nvGrpSpPr>
          <p:cNvPr id="3" name="Group 3"/>
          <p:cNvGrpSpPr>
            <a:grpSpLocks noChangeAspect="1"/>
          </p:cNvGrpSpPr>
          <p:nvPr/>
        </p:nvGrpSpPr>
        <p:grpSpPr>
          <a:xfrm>
            <a:off x="12319925" y="-332264"/>
            <a:ext cx="7301018" cy="10951527"/>
            <a:chOff x="0" y="0"/>
            <a:chExt cx="6350000" cy="9525000"/>
          </a:xfrm>
        </p:grpSpPr>
        <p:sp>
          <p:nvSpPr>
            <p:cNvPr id="4" name="Freeform 4"/>
            <p:cNvSpPr/>
            <p:nvPr/>
          </p:nvSpPr>
          <p:spPr>
            <a:xfrm rot="-174000">
              <a:off x="-225960" y="-143611"/>
              <a:ext cx="6801855" cy="9812221"/>
            </a:xfrm>
            <a:custGeom>
              <a:avLst/>
              <a:gdLst/>
              <a:ahLst/>
              <a:cxnLst/>
              <a:rect l="l" t="t" r="r" b="b"/>
              <a:pathLst>
                <a:path w="6801855" h="9812221">
                  <a:moveTo>
                    <a:pt x="13493" y="9019897"/>
                  </a:moveTo>
                  <a:lnTo>
                    <a:pt x="446559" y="471059"/>
                  </a:lnTo>
                  <a:cubicBezTo>
                    <a:pt x="460052" y="204701"/>
                    <a:pt x="686598" y="0"/>
                    <a:pt x="952957" y="13494"/>
                  </a:cubicBezTo>
                  <a:lnTo>
                    <a:pt x="6330861" y="285926"/>
                  </a:lnTo>
                  <a:cubicBezTo>
                    <a:pt x="6597219" y="299420"/>
                    <a:pt x="6801856" y="527235"/>
                    <a:pt x="6788427" y="792325"/>
                  </a:cubicBezTo>
                  <a:lnTo>
                    <a:pt x="6355361" y="9341163"/>
                  </a:lnTo>
                  <a:cubicBezTo>
                    <a:pt x="6341868" y="9607521"/>
                    <a:pt x="6115322" y="9812222"/>
                    <a:pt x="5848963" y="9798728"/>
                  </a:cubicBezTo>
                  <a:lnTo>
                    <a:pt x="471059" y="9526296"/>
                  </a:lnTo>
                  <a:cubicBezTo>
                    <a:pt x="205969" y="9512867"/>
                    <a:pt x="0" y="9286256"/>
                    <a:pt x="13493" y="9019897"/>
                  </a:cubicBezTo>
                  <a:close/>
                </a:path>
              </a:pathLst>
            </a:custGeom>
            <a:blipFill>
              <a:blip r:embed="rId2"/>
              <a:stretch>
                <a:fillRect l="-82073" t="-17561" r="-58050" b="-2146"/>
              </a:stretch>
            </a:blipFill>
          </p:spPr>
        </p:sp>
      </p:grpSp>
      <p:sp>
        <p:nvSpPr>
          <p:cNvPr id="5" name="Freeform 5"/>
          <p:cNvSpPr/>
          <p:nvPr/>
        </p:nvSpPr>
        <p:spPr>
          <a:xfrm>
            <a:off x="1028700" y="9040662"/>
            <a:ext cx="502191" cy="221877"/>
          </a:xfrm>
          <a:custGeom>
            <a:avLst/>
            <a:gdLst/>
            <a:ahLst/>
            <a:cxnLst/>
            <a:rect l="l" t="t" r="r" b="b"/>
            <a:pathLst>
              <a:path w="502191" h="221877">
                <a:moveTo>
                  <a:pt x="0" y="0"/>
                </a:moveTo>
                <a:lnTo>
                  <a:pt x="502191" y="0"/>
                </a:lnTo>
                <a:lnTo>
                  <a:pt x="502191" y="221877"/>
                </a:lnTo>
                <a:lnTo>
                  <a:pt x="0" y="22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072261" y="3749283"/>
            <a:ext cx="6273552" cy="3207385"/>
          </a:xfrm>
          <a:prstGeom prst="rect">
            <a:avLst/>
          </a:prstGeom>
        </p:spPr>
        <p:txBody>
          <a:bodyPr lIns="0" tIns="0" rIns="0" bIns="0" rtlCol="0" anchor="t">
            <a:spAutoFit/>
          </a:bodyPr>
          <a:lstStyle/>
          <a:p>
            <a:pPr marL="993143" lvl="1" indent="-496571" algn="l">
              <a:lnSpc>
                <a:spcPts val="6440"/>
              </a:lnSpc>
              <a:buAutoNum type="arabicPeriod"/>
            </a:pPr>
            <a:r>
              <a:rPr lang="en-US" sz="4600">
                <a:solidFill>
                  <a:srgbClr val="FBFDFF"/>
                </a:solidFill>
                <a:latin typeface="Canva Sans"/>
                <a:ea typeface="Canva Sans"/>
                <a:cs typeface="Canva Sans"/>
                <a:sym typeface="Canva Sans"/>
              </a:rPr>
              <a:t>Maternity Services</a:t>
            </a:r>
          </a:p>
          <a:p>
            <a:pPr marL="993143" lvl="1" indent="-496571" algn="l">
              <a:lnSpc>
                <a:spcPts val="6440"/>
              </a:lnSpc>
              <a:buAutoNum type="arabicPeriod"/>
            </a:pPr>
            <a:r>
              <a:rPr lang="en-US" sz="4600">
                <a:solidFill>
                  <a:srgbClr val="FBFDFF"/>
                </a:solidFill>
                <a:latin typeface="Canva Sans"/>
                <a:ea typeface="Canva Sans"/>
                <a:cs typeface="Canva Sans"/>
                <a:sym typeface="Canva Sans"/>
              </a:rPr>
              <a:t>Lab Services</a:t>
            </a:r>
          </a:p>
          <a:p>
            <a:pPr marL="993143" lvl="1" indent="-496571" algn="l">
              <a:lnSpc>
                <a:spcPts val="6440"/>
              </a:lnSpc>
              <a:buAutoNum type="arabicPeriod"/>
            </a:pPr>
            <a:r>
              <a:rPr lang="en-US" sz="4600">
                <a:solidFill>
                  <a:srgbClr val="FBFDFF"/>
                </a:solidFill>
                <a:latin typeface="Canva Sans"/>
                <a:ea typeface="Canva Sans"/>
                <a:cs typeface="Canva Sans"/>
                <a:sym typeface="Canva Sans"/>
              </a:rPr>
              <a:t>Pharmacy</a:t>
            </a:r>
          </a:p>
          <a:p>
            <a:pPr marL="993143" lvl="1" indent="-496571" algn="l">
              <a:lnSpc>
                <a:spcPts val="6440"/>
              </a:lnSpc>
              <a:buAutoNum type="arabicPeriod"/>
            </a:pPr>
            <a:r>
              <a:rPr lang="en-US" sz="4600">
                <a:solidFill>
                  <a:srgbClr val="FBFDFF"/>
                </a:solidFill>
                <a:latin typeface="Canva Sans"/>
                <a:ea typeface="Canva Sans"/>
                <a:cs typeface="Canva Sans"/>
                <a:sym typeface="Canva Sans"/>
              </a:rPr>
              <a:t>Scan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556</Words>
  <Application>Microsoft Office PowerPoint</Application>
  <PresentationFormat>Custom</PresentationFormat>
  <Paragraphs>53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Assistant Semi-Bold</vt:lpstr>
      <vt:lpstr>Assistant</vt:lpstr>
      <vt:lpstr>Calibri</vt:lpstr>
      <vt:lpstr>Canva Sans Bold</vt:lpstr>
      <vt:lpstr>Hatton</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Blue Modern Fundraising Church Presentation</dc:title>
  <cp:lastModifiedBy>Nate Ashie</cp:lastModifiedBy>
  <cp:revision>5</cp:revision>
  <dcterms:created xsi:type="dcterms:W3CDTF">2006-08-16T00:00:00Z</dcterms:created>
  <dcterms:modified xsi:type="dcterms:W3CDTF">2024-12-10T21:59:48Z</dcterms:modified>
  <dc:identifier>DAGY5rriq48</dc:identifier>
</cp:coreProperties>
</file>